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65" r:id="rId5"/>
    <p:sldId id="268" r:id="rId6"/>
    <p:sldId id="269" r:id="rId7"/>
    <p:sldId id="271" r:id="rId8"/>
    <p:sldId id="27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890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50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2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805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730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230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300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238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0443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54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822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225CE-862E-4A79-84B1-4CE164AFA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524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48545-E5BA-4222-813D-F4DF3EF88D0D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00801-DCE1-48E1-B18C-8D958BF0F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29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1143000"/>
            <a:ext cx="92964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invGray">
          <a:xfrm>
            <a:off x="-76200" y="1143000"/>
            <a:ext cx="94488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4400" b="1" dirty="0" err="1"/>
              <a:t>Кинезиологические</a:t>
            </a:r>
            <a:r>
              <a:rPr lang="ru-RU" sz="4400" b="1" dirty="0"/>
              <a:t>  упражнения как средство активизации межполушарного взаимодействия и стимулирования познавательной деятельности</a:t>
            </a:r>
            <a:r>
              <a:rPr lang="ru-RU" sz="4400" dirty="0" smtClean="0"/>
              <a:t>.</a:t>
            </a:r>
            <a:endParaRPr lang="ru-RU" sz="4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26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228600" y="325438"/>
            <a:ext cx="8915400" cy="9271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smtClean="0"/>
              <a:t>КИНЕЗИОЛОГИЯ – </a:t>
            </a:r>
            <a:br>
              <a:rPr lang="ru-RU" sz="3200" smtClean="0"/>
            </a:br>
            <a:r>
              <a:rPr lang="ru-RU" sz="3200" smtClean="0"/>
              <a:t>наука о развитии головного мозга через движение, о развитии умственных способностей и физического здоровья через определённые двигательные упражнения. </a:t>
            </a: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152400" y="3429000"/>
            <a:ext cx="8839200" cy="3200400"/>
          </a:xfrm>
        </p:spPr>
        <p:txBody>
          <a:bodyPr/>
          <a:lstStyle/>
          <a:p>
            <a:pPr algn="ctr"/>
            <a:r>
              <a:rPr lang="ru-RU" b="1" smtClean="0"/>
              <a:t>Кинезиологические упражнения </a:t>
            </a:r>
            <a:r>
              <a:rPr lang="ru-RU" smtClean="0"/>
              <a:t>- комплекс движений, позволяющих активизировать межполушарное взаимодействие, при котором полушария обмениваются информацией, происходит синхронизация их работы.</a:t>
            </a:r>
          </a:p>
        </p:txBody>
      </p:sp>
    </p:spTree>
    <p:extLst>
      <p:ext uri="{BB962C8B-B14F-4D97-AF65-F5344CB8AC3E}">
        <p14:creationId xmlns:p14="http://schemas.microsoft.com/office/powerpoint/2010/main" val="194195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2133600"/>
            <a:ext cx="8839200" cy="44196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ru-RU" sz="2400" b="1" dirty="0" smtClean="0"/>
          </a:p>
          <a:p>
            <a:pPr marL="0" indent="0">
              <a:buFontTx/>
              <a:buNone/>
              <a:defRPr/>
            </a:pPr>
            <a:r>
              <a:rPr lang="ru-RU" sz="2400" dirty="0" smtClean="0"/>
              <a:t>	</a:t>
            </a:r>
          </a:p>
          <a:p>
            <a:pPr marL="0" indent="0">
              <a:buFontTx/>
              <a:buNone/>
              <a:defRPr/>
            </a:pPr>
            <a:r>
              <a:rPr lang="ru-RU" sz="2400" dirty="0" smtClean="0"/>
              <a:t>	Это упражнение улучшает мыслительную деятельность, синхронизирует работу полушарий, способствует запоминанию, повышает устойчивость внимания, активизирует процессы письма и чтения.</a:t>
            </a:r>
          </a:p>
          <a:p>
            <a:pPr>
              <a:defRPr/>
            </a:pPr>
            <a:r>
              <a:rPr lang="ru-RU" sz="2000" b="1" i="1" dirty="0" smtClean="0"/>
              <a:t>Исходное положение</a:t>
            </a:r>
            <a:r>
              <a:rPr lang="ru-RU" sz="2000" dirty="0" smtClean="0"/>
              <a:t>: сидя, руки находятся на плоскости стола. Три положения руки последовательно сменяют друг друга. Сжатая в кулак ладонь, положение ладони ребром на плоскости стола. Выполняется сначала правой рукой, затем левой рукой, потом двумя руками вместе. Количество повторений 8-10 раз. 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2400" y="228600"/>
            <a:ext cx="464820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3200" b="1" kern="0" dirty="0">
                <a:solidFill>
                  <a:srgbClr val="000000"/>
                </a:solidFill>
                <a:latin typeface="Arial"/>
              </a:rPr>
              <a:t>«</a:t>
            </a:r>
            <a:r>
              <a:rPr lang="ru-RU" sz="2400" b="1" kern="0" dirty="0">
                <a:solidFill>
                  <a:srgbClr val="000000"/>
                </a:solidFill>
                <a:latin typeface="Arial"/>
              </a:rPr>
              <a:t>Кулак -</a:t>
            </a:r>
          </a:p>
          <a:p>
            <a:pPr algn="l">
              <a:defRPr/>
            </a:pPr>
            <a:r>
              <a:rPr lang="ru-RU" sz="2400" b="1" kern="0" dirty="0">
                <a:solidFill>
                  <a:srgbClr val="000000"/>
                </a:solidFill>
                <a:latin typeface="Arial"/>
              </a:rPr>
              <a:t>ребро - </a:t>
            </a:r>
          </a:p>
          <a:p>
            <a:pPr algn="l">
              <a:defRPr/>
            </a:pPr>
            <a:r>
              <a:rPr lang="ru-RU" sz="2400" b="1" kern="0" dirty="0">
                <a:solidFill>
                  <a:srgbClr val="000000"/>
                </a:solidFill>
                <a:latin typeface="Arial"/>
              </a:rPr>
              <a:t>ладонь». </a:t>
            </a:r>
            <a:endParaRPr lang="ru-RU" dirty="0"/>
          </a:p>
        </p:txBody>
      </p:sp>
      <p:pic>
        <p:nvPicPr>
          <p:cNvPr id="10245" name="Рисунок 5" descr="Кулак ребро ладон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8600"/>
            <a:ext cx="2819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58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Группа 10"/>
          <p:cNvGrpSpPr>
            <a:grpSpLocks/>
          </p:cNvGrpSpPr>
          <p:nvPr/>
        </p:nvGrpSpPr>
        <p:grpSpPr bwMode="auto">
          <a:xfrm>
            <a:off x="0" y="6019800"/>
            <a:ext cx="12573000" cy="838200"/>
            <a:chOff x="0" y="6019800"/>
            <a:chExt cx="9144000" cy="838200"/>
          </a:xfrm>
        </p:grpSpPr>
        <p:pic>
          <p:nvPicPr>
            <p:cNvPr id="11270" name="Picture 8" descr="emblem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019800"/>
              <a:ext cx="838200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1" name="TextBox 12"/>
            <p:cNvSpPr txBox="1">
              <a:spLocks noChangeArrowheads="1"/>
            </p:cNvSpPr>
            <p:nvPr/>
          </p:nvSpPr>
          <p:spPr bwMode="auto">
            <a:xfrm>
              <a:off x="914400" y="6488668"/>
              <a:ext cx="8229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/>
            </a:p>
          </p:txBody>
        </p:sp>
      </p:grp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457200" y="274638"/>
            <a:ext cx="8229600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eaLnBrk="0" hangingPunct="0"/>
            <a:r>
              <a:rPr lang="ru-RU" sz="4000" b="1"/>
              <a:t>   «Лезгинка».</a:t>
            </a:r>
            <a:endParaRPr lang="ru-RU" sz="4000" b="1">
              <a:solidFill>
                <a:schemeClr val="tx2"/>
              </a:solidFill>
            </a:endParaRPr>
          </a:p>
        </p:txBody>
      </p:sp>
      <p:sp>
        <p:nvSpPr>
          <p:cNvPr id="11268" name="Rectangle 18"/>
          <p:cNvSpPr>
            <a:spLocks noChangeArrowheads="1"/>
          </p:cNvSpPr>
          <p:nvPr/>
        </p:nvSpPr>
        <p:spPr bwMode="auto">
          <a:xfrm>
            <a:off x="304800" y="1066800"/>
            <a:ext cx="868680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ru-RU" sz="3200"/>
          </a:p>
          <a:p>
            <a:pPr marL="342900" indent="-342900" algn="l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ru-RU" sz="3200"/>
          </a:p>
          <a:p>
            <a:pPr marL="342900" indent="-342900" algn="l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sz="3200"/>
              <a:t>    Левую руку сложите в кулак, большой палец отставьте в сторону, кулак разверните пальцами к себе. Правой рукой прямой ладонью в горизонтальном положении прикоснитесь к мизинцу левой. После этого одновременно смените положение правой и левой рук. Повторите 6-8 раз. Добивайтесь высокой скорости смены положений.</a:t>
            </a:r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invGray">
          <a:xfrm>
            <a:off x="4876800" y="274638"/>
            <a:ext cx="3397250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41583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mtClean="0"/>
              <a:t>«Паровозик»</a:t>
            </a:r>
          </a:p>
        </p:txBody>
      </p:sp>
      <p:sp>
        <p:nvSpPr>
          <p:cNvPr id="14339" name="Объект 2"/>
          <p:cNvSpPr>
            <a:spLocks noGrp="1"/>
          </p:cNvSpPr>
          <p:nvPr>
            <p:ph idx="1"/>
          </p:nvPr>
        </p:nvSpPr>
        <p:spPr>
          <a:xfrm>
            <a:off x="200025" y="1295400"/>
            <a:ext cx="8915400" cy="5334000"/>
          </a:xfrm>
        </p:spPr>
        <p:txBody>
          <a:bodyPr>
            <a:normAutofit lnSpcReduction="10000"/>
          </a:bodyPr>
          <a:lstStyle/>
          <a:p>
            <a:r>
              <a:rPr lang="ru-RU" smtClean="0"/>
              <a:t>      </a:t>
            </a:r>
            <a:r>
              <a:rPr lang="ru-RU" b="1" smtClean="0"/>
              <a:t>Развивается межполушарное взаимодействие, произвольность действий, снимаются непроизвольные, непреднамеренные движения и мышечные зажимы.</a:t>
            </a:r>
          </a:p>
          <a:p>
            <a:r>
              <a:rPr lang="ru-RU" smtClean="0"/>
              <a:t>    </a:t>
            </a:r>
            <a:r>
              <a:rPr lang="ru-RU" sz="2800" smtClean="0"/>
              <a:t>Правую руку положить под левую ключицу, одновременно делая 10 кругов согнутой в локтевом суставе левой рукой и плечом вперёд, затем столько же назад. Поменять положение рук и повторить упражнение.</a:t>
            </a:r>
          </a:p>
          <a:p>
            <a:r>
              <a:rPr lang="ru-RU" smtClean="0"/>
              <a:t> </a:t>
            </a:r>
          </a:p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6512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mtClean="0"/>
              <a:t> Ухо – нос – хлопок . </a:t>
            </a:r>
          </a:p>
        </p:txBody>
      </p:sp>
      <p:sp>
        <p:nvSpPr>
          <p:cNvPr id="15363" name="Объект 2"/>
          <p:cNvSpPr>
            <a:spLocks noGrp="1"/>
          </p:cNvSpPr>
          <p:nvPr>
            <p:ph idx="1"/>
          </p:nvPr>
        </p:nvSpPr>
        <p:spPr>
          <a:xfrm>
            <a:off x="120650" y="1143000"/>
            <a:ext cx="8991600" cy="5029200"/>
          </a:xfrm>
        </p:spPr>
        <p:txBody>
          <a:bodyPr/>
          <a:lstStyle/>
          <a:p>
            <a:r>
              <a:rPr lang="ru-RU" b="1" smtClean="0"/>
              <a:t>Улучшает мыслительную деятельность, повышает стрессоустойчивость, способствует самоконтролю, произвольности деятельности.</a:t>
            </a:r>
          </a:p>
          <a:p>
            <a:r>
              <a:rPr lang="ru-RU" smtClean="0"/>
              <a:t>Левой рукой возьмитесь за кончик носа, а правой рукой – за противоположное ухо. Одновременно отпустите ухо и нос, хлопните в ладоши, поменяйте положение рук с точностью до наоборот. </a:t>
            </a:r>
          </a:p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1053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371600"/>
          </a:xfrm>
        </p:spPr>
        <p:txBody>
          <a:bodyPr/>
          <a:lstStyle/>
          <a:p>
            <a:pPr>
              <a:defRPr/>
            </a:pPr>
            <a:r>
              <a:rPr lang="ru-RU" sz="3200" smtClean="0"/>
              <a:t>  «Движение может заменить лекарство – но ни одно лекарство не заменит движения».                                 </a:t>
            </a:r>
            <a:r>
              <a:rPr lang="ru-RU" sz="2000" smtClean="0"/>
              <a:t>Ж. Тассо.</a:t>
            </a:r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152400" y="1447800"/>
            <a:ext cx="8915400" cy="5105400"/>
          </a:xfrm>
        </p:spPr>
        <p:txBody>
          <a:bodyPr/>
          <a:lstStyle/>
          <a:p>
            <a:pPr>
              <a:defRPr/>
            </a:pPr>
            <a:r>
              <a:rPr lang="ru-RU" sz="2200" b="1" dirty="0" smtClean="0"/>
              <a:t>         Человек может мыслить, сидя неподвижно. Однако для закрепления мысли необходимо движение. </a:t>
            </a:r>
          </a:p>
          <a:p>
            <a:pPr marL="0" indent="0">
              <a:buFontTx/>
              <a:buNone/>
              <a:defRPr/>
            </a:pPr>
            <a:r>
              <a:rPr lang="ru-RU" sz="2200" b="1" dirty="0" smtClean="0"/>
              <a:t>И. П. Павлов считал, что любая мысль заканчивается движением. Именно поэтому многим людям легче мыслить при повторяющихся физических действиях, например ходьбе, покачивании ногой, постукивании карандашом по столу и др. На двигательной активности построены все нейропсихологические коррекционно-развивающие и формирующие программы! </a:t>
            </a:r>
          </a:p>
          <a:p>
            <a:pPr>
              <a:defRPr/>
            </a:pPr>
            <a:r>
              <a:rPr lang="ru-RU" sz="2200" b="1" dirty="0" smtClean="0"/>
              <a:t>        Таким образом, роль стимула развития центральной нервной системы, всех психических процессов, и в частности речи, играет формирование и совершенствование общей моторики,  тонкой моторики кисти и пальцев рук. </a:t>
            </a:r>
          </a:p>
          <a:p>
            <a:pPr>
              <a:defRPr/>
            </a:pPr>
            <a:endParaRPr lang="ru-RU" sz="2200" b="1" dirty="0" smtClean="0"/>
          </a:p>
        </p:txBody>
      </p:sp>
    </p:spTree>
    <p:extLst>
      <p:ext uri="{BB962C8B-B14F-4D97-AF65-F5344CB8AC3E}">
        <p14:creationId xmlns:p14="http://schemas.microsoft.com/office/powerpoint/2010/main" val="39040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2532" name="Picture 4" descr="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122238"/>
            <a:ext cx="9296400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WordArt 8"/>
          <p:cNvSpPr>
            <a:spLocks noChangeArrowheads="1" noChangeShapeType="1" noTextEdit="1"/>
          </p:cNvSpPr>
          <p:nvPr/>
        </p:nvSpPr>
        <p:spPr bwMode="invGray">
          <a:xfrm>
            <a:off x="838200" y="1143000"/>
            <a:ext cx="8001000" cy="4648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С П А С И Б О </a:t>
            </a:r>
          </a:p>
          <a:p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З А </a:t>
            </a:r>
          </a:p>
          <a:p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В Н И М А Н И Е </a:t>
            </a:r>
          </a:p>
        </p:txBody>
      </p: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invGray">
          <a:xfrm>
            <a:off x="-26988" y="2130425"/>
            <a:ext cx="2505076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invGray">
          <a:xfrm>
            <a:off x="3200400" y="0"/>
            <a:ext cx="1146175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861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336</Words>
  <Application>Microsoft Office PowerPoint</Application>
  <PresentationFormat>Экран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    КИНЕЗИОЛОГИЯ –  наука о развитии головного мозга через движение, о развитии умственных способностей и физического здоровья через определённые двигательные упражнения. </vt:lpstr>
      <vt:lpstr>Презентация PowerPoint</vt:lpstr>
      <vt:lpstr>Презентация PowerPoint</vt:lpstr>
      <vt:lpstr>«Паровозик»</vt:lpstr>
      <vt:lpstr> Ухо – нос – хлопок . </vt:lpstr>
      <vt:lpstr>  «Движение может заменить лекарство – но ни одно лекарство не заменит движения».                                 Ж. Тассо.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Оля</dc:creator>
  <cp:lastModifiedBy>Оля</cp:lastModifiedBy>
  <cp:revision>1</cp:revision>
  <dcterms:created xsi:type="dcterms:W3CDTF">2020-04-19T17:47:32Z</dcterms:created>
  <dcterms:modified xsi:type="dcterms:W3CDTF">2020-04-19T17:51:17Z</dcterms:modified>
</cp:coreProperties>
</file>